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63" r:id="rId3"/>
    <p:sldId id="275" r:id="rId4"/>
    <p:sldId id="276" r:id="rId5"/>
    <p:sldId id="268" r:id="rId6"/>
    <p:sldId id="270" r:id="rId7"/>
    <p:sldId id="272" r:id="rId8"/>
    <p:sldId id="271" r:id="rId9"/>
    <p:sldId id="283" r:id="rId10"/>
    <p:sldId id="284" r:id="rId11"/>
    <p:sldId id="269" r:id="rId12"/>
    <p:sldId id="267" r:id="rId13"/>
    <p:sldId id="273" r:id="rId14"/>
    <p:sldId id="277" r:id="rId15"/>
    <p:sldId id="278" r:id="rId16"/>
    <p:sldId id="279" r:id="rId17"/>
    <p:sldId id="280" r:id="rId18"/>
    <p:sldId id="286" r:id="rId19"/>
    <p:sldId id="285" r:id="rId20"/>
    <p:sldId id="281" r:id="rId21"/>
    <p:sldId id="282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969" y="3364787"/>
            <a:ext cx="2937016" cy="285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576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641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305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762" y="626450"/>
            <a:ext cx="11302876" cy="923938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3763" y="1845734"/>
            <a:ext cx="11302876" cy="402336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b="1"/>
            </a:lvl1pPr>
            <a:lvl2pPr marL="486918" indent="-285750">
              <a:lnSpc>
                <a:spcPct val="100000"/>
              </a:lnSpc>
              <a:buFont typeface="Wingdings" panose="05000000000000000000" pitchFamily="2" charset="2"/>
              <a:buChar char="l"/>
              <a:defRPr b="0"/>
            </a:lvl2pPr>
            <a:lvl3pPr marL="669798" indent="-285750">
              <a:buFont typeface="Wingdings" panose="05000000000000000000" pitchFamily="2" charset="2"/>
              <a:buChar char="p"/>
              <a:defRPr b="0"/>
            </a:lvl3pPr>
            <a:lvl4pPr marL="852678" indent="-285750">
              <a:buFont typeface="Wingdings" panose="05000000000000000000" pitchFamily="2" charset="2"/>
              <a:buChar char="l"/>
              <a:defRPr b="0"/>
            </a:lvl4pPr>
            <a:lvl5pPr marL="932688" indent="-182880">
              <a:buFont typeface="Arial" panose="020B0604020202020204" pitchFamily="34" charset="0"/>
              <a:buChar char="•"/>
              <a:defRPr b="0"/>
            </a:lvl5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97513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22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278" y="3573016"/>
            <a:ext cx="3500553" cy="264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2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764705"/>
            <a:ext cx="10058400" cy="972657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5"/>
            <a:ext cx="4937760" cy="4023360"/>
          </a:xfrm>
        </p:spPr>
        <p:txBody>
          <a:bodyPr/>
          <a:lstStyle>
            <a:lvl1pPr>
              <a:defRPr b="1"/>
            </a:lvl1pPr>
            <a:lvl2pPr marL="384048" indent="-182880">
              <a:lnSpc>
                <a:spcPct val="100000"/>
              </a:lnSpc>
              <a:buFont typeface="Wingdings" panose="05000000000000000000" pitchFamily="2" charset="2"/>
              <a:buChar char="l"/>
              <a:defRPr/>
            </a:lvl2pPr>
            <a:lvl3pPr marL="566928" indent="-182880">
              <a:buFont typeface="Wingdings" panose="05000000000000000000" pitchFamily="2" charset="2"/>
              <a:buChar char="p"/>
              <a:defRPr/>
            </a:lvl3pPr>
            <a:lvl4pPr marL="749808" indent="-182880">
              <a:buFont typeface="Wingdings" panose="05000000000000000000" pitchFamily="2" charset="2"/>
              <a:buChar char="l"/>
              <a:defRPr/>
            </a:lvl4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7"/>
            <a:ext cx="4937760" cy="4023359"/>
          </a:xfrm>
        </p:spPr>
        <p:txBody>
          <a:bodyPr/>
          <a:lstStyle>
            <a:lvl1pPr marL="91440" indent="-91440">
              <a:defRPr lang="zh-CN" altLang="en-US" sz="2000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None/>
              <a:defRPr lang="zh-CN" alt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None/>
              <a:defRPr lang="zh-CN" altLang="en-US" sz="14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defRPr lang="zh-CN" altLang="en-US" sz="14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defRPr lang="en-US" sz="14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marL="91440" lvl="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zh-CN" altLang="en-US" dirty="0" smtClean="0"/>
              <a:t>编辑母版文本样式</a:t>
            </a:r>
          </a:p>
          <a:p>
            <a:pPr marL="384048" lvl="1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" panose="05000000000000000000" pitchFamily="2" charset="2"/>
              <a:buChar char="l"/>
            </a:pPr>
            <a:r>
              <a:rPr lang="zh-CN" altLang="en-US" dirty="0" smtClean="0"/>
              <a:t>第二级</a:t>
            </a:r>
          </a:p>
          <a:p>
            <a:pPr marL="566928" lvl="2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" panose="05000000000000000000" pitchFamily="2" charset="2"/>
              <a:buChar char="p"/>
            </a:pPr>
            <a:r>
              <a:rPr lang="zh-CN" altLang="en-US" dirty="0" smtClean="0"/>
              <a:t>第三级</a:t>
            </a:r>
          </a:p>
          <a:p>
            <a:pPr marL="749808" lvl="3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" panose="05000000000000000000" pitchFamily="2" charset="2"/>
              <a:buChar char="l"/>
            </a:pPr>
            <a:r>
              <a:rPr lang="zh-CN" altLang="en-US" dirty="0" smtClean="0"/>
              <a:t>第四级</a:t>
            </a:r>
          </a:p>
          <a:p>
            <a:pPr marL="932688" lvl="4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</a:pPr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10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2867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0" y="5954"/>
            <a:ext cx="12095512" cy="786384"/>
            <a:chOff x="-1019817" y="2702935"/>
            <a:chExt cx="9071634" cy="7863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19817" y="2928473"/>
              <a:ext cx="9071634" cy="335309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9965" y="2702935"/>
              <a:ext cx="780288" cy="7863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9072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1424" y="764705"/>
            <a:ext cx="10058400" cy="900649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831" y="0"/>
            <a:ext cx="12095512" cy="78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744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0" y="5954"/>
            <a:ext cx="12095512" cy="786384"/>
            <a:chOff x="-1019817" y="2702935"/>
            <a:chExt cx="9071634" cy="786384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19817" y="2928473"/>
              <a:ext cx="9071634" cy="3353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9965" y="2702935"/>
              <a:ext cx="780288" cy="7863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7511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dirty="0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0" y="5954"/>
            <a:ext cx="12095512" cy="786384"/>
            <a:chOff x="-1019817" y="2702935"/>
            <a:chExt cx="9071634" cy="786384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19817" y="2928473"/>
              <a:ext cx="9071634" cy="33530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9965" y="2702935"/>
              <a:ext cx="780288" cy="7863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5260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061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764705"/>
            <a:ext cx="10058400" cy="9726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EA027C3-7DC3-4A4C-8A01-1A1684FEC036}" type="datetimeFigureOut">
              <a:rPr lang="zh-CN" altLang="en-US" smtClean="0"/>
              <a:pPr/>
              <a:t>2021/10/8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7A24DB2-D782-433C-839A-4ABBB6B07682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 userDrawn="1"/>
        </p:nvGrpSpPr>
        <p:grpSpPr>
          <a:xfrm>
            <a:off x="49831" y="-4470"/>
            <a:ext cx="12095512" cy="786384"/>
            <a:chOff x="36183" y="3035807"/>
            <a:chExt cx="9071634" cy="786384"/>
          </a:xfrm>
        </p:grpSpPr>
        <p:pic>
          <p:nvPicPr>
            <p:cNvPr id="17" name="图片 16"/>
            <p:cNvPicPr>
              <a:picLocks noChangeAspect="1"/>
            </p:cNvPicPr>
            <p:nvPr userDrawn="1"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83" y="3261345"/>
              <a:ext cx="9071634" cy="335309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6616" y="3035807"/>
              <a:ext cx="780288" cy="7863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94378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l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6979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p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l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869390" y="1340768"/>
            <a:ext cx="8503096" cy="1828800"/>
          </a:xfrm>
        </p:spPr>
        <p:txBody>
          <a:bodyPr>
            <a:normAutofit/>
          </a:bodyPr>
          <a:lstStyle/>
          <a:p>
            <a:r>
              <a:rPr lang="zh-CN" altLang="en-US" sz="6600" dirty="0" smtClean="0"/>
              <a:t>第</a:t>
            </a:r>
            <a:r>
              <a:rPr lang="en-US" altLang="zh-CN" sz="6600" dirty="0"/>
              <a:t>2</a:t>
            </a:r>
            <a:r>
              <a:rPr lang="zh-CN" altLang="en-US" sz="6600" dirty="0" smtClean="0"/>
              <a:t>章 哈希编程</a:t>
            </a:r>
            <a:endParaRPr lang="zh-CN" altLang="en-US" sz="66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消息完整性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7939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压缩函数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56507" y="1550388"/>
            <a:ext cx="6827176" cy="4535559"/>
            <a:chOff x="1294545" y="2142146"/>
            <a:chExt cx="5891124" cy="410150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4545" y="2566012"/>
              <a:ext cx="5891124" cy="3267099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9924" y="2142146"/>
              <a:ext cx="314327" cy="423866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91855" y="2354079"/>
              <a:ext cx="304802" cy="201444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5057" y="5843600"/>
              <a:ext cx="319090" cy="400053"/>
            </a:xfrm>
            <a:prstGeom prst="rect">
              <a:avLst/>
            </a:prstGeom>
          </p:spPr>
        </p:pic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024" y="1928049"/>
            <a:ext cx="4685792" cy="3341923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275" y="5222810"/>
            <a:ext cx="4757772" cy="102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527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SHA</a:t>
            </a:r>
            <a:r>
              <a:rPr lang="zh-CN" altLang="en-US" dirty="0" smtClean="0"/>
              <a:t>系列算法对比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92" y="1845734"/>
            <a:ext cx="10996693" cy="4014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3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Hash</a:t>
            </a:r>
            <a:r>
              <a:rPr lang="zh-CN" altLang="en-US" dirty="0" smtClean="0"/>
              <a:t>编程实现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806167"/>
            <a:ext cx="4376792" cy="4498558"/>
          </a:xfrm>
          <a:ln w="3175">
            <a:solidFill>
              <a:schemeClr val="tx1"/>
            </a:solidFill>
          </a:ln>
        </p:spPr>
        <p:txBody>
          <a:bodyPr>
            <a:normAutofit fontScale="70000" lnSpcReduction="20000"/>
          </a:bodyPr>
          <a:lstStyle/>
          <a:p>
            <a:r>
              <a:rPr lang="zh-CN" altLang="en-US" dirty="0" smtClean="0"/>
              <a:t>利用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内置模块</a:t>
            </a:r>
            <a:r>
              <a:rPr lang="en-US" altLang="zh-CN" dirty="0" err="1" smtClean="0"/>
              <a:t>hashlib</a:t>
            </a:r>
            <a:r>
              <a:rPr lang="zh-CN" altLang="en-US" dirty="0" smtClean="0"/>
              <a:t>实现</a:t>
            </a:r>
            <a:endParaRPr lang="en-US" altLang="zh-CN" dirty="0" smtClean="0"/>
          </a:p>
          <a:p>
            <a:r>
              <a:rPr lang="en-US" altLang="zh-CN" i="1" dirty="0"/>
              <a:t>Listing 2-1. </a:t>
            </a:r>
            <a:r>
              <a:rPr lang="en-US" altLang="zh-CN" dirty="0"/>
              <a:t>Intro to </a:t>
            </a:r>
            <a:r>
              <a:rPr lang="en-US" altLang="zh-CN" dirty="0" err="1"/>
              <a:t>hashlib</a:t>
            </a:r>
            <a:endParaRPr lang="en-US" altLang="zh-CN" dirty="0"/>
          </a:p>
          <a:p>
            <a:r>
              <a:rPr lang="en-US" altLang="zh-CN" b="0" dirty="0" smtClean="0"/>
              <a:t>&gt;&gt;&gt; </a:t>
            </a:r>
            <a:r>
              <a:rPr lang="en-US" altLang="zh-CN" b="0" dirty="0"/>
              <a:t>import </a:t>
            </a:r>
            <a:r>
              <a:rPr lang="en-US" altLang="zh-CN" b="0" dirty="0" err="1"/>
              <a:t>hashlib</a:t>
            </a:r>
            <a:endParaRPr lang="en-US" altLang="zh-CN" b="0" dirty="0"/>
          </a:p>
          <a:p>
            <a:r>
              <a:rPr lang="en-US" altLang="zh-CN" b="0" dirty="0"/>
              <a:t>&gt;&gt;&gt; md5hasher = hashlib.md5()</a:t>
            </a:r>
          </a:p>
          <a:p>
            <a:r>
              <a:rPr lang="en-US" altLang="zh-CN" b="0" dirty="0"/>
              <a:t>&gt;&gt;&gt; md5hasher.hexdigest()</a:t>
            </a:r>
          </a:p>
          <a:p>
            <a:r>
              <a:rPr lang="en-US" altLang="zh-CN" b="0" dirty="0" smtClean="0"/>
              <a:t>'d41d8cd98f00b204e9800998ecf8427e‘</a:t>
            </a:r>
          </a:p>
          <a:p>
            <a:r>
              <a:rPr lang="en-US" altLang="zh-CN" i="1" dirty="0"/>
              <a:t>Listing 2-2. </a:t>
            </a:r>
            <a:r>
              <a:rPr lang="en-US" altLang="zh-CN" dirty="0"/>
              <a:t>Hash Names</a:t>
            </a:r>
          </a:p>
          <a:p>
            <a:r>
              <a:rPr lang="en-US" altLang="zh-CN" b="0" dirty="0"/>
              <a:t>&gt;&gt;&gt; md5hasher = hashlib.md5(</a:t>
            </a:r>
            <a:r>
              <a:rPr lang="en-US" altLang="zh-CN" b="0" dirty="0" err="1"/>
              <a:t>b'alice</a:t>
            </a:r>
            <a:r>
              <a:rPr lang="en-US" altLang="zh-CN" b="0" dirty="0"/>
              <a:t>')</a:t>
            </a:r>
          </a:p>
          <a:p>
            <a:r>
              <a:rPr lang="en-US" altLang="zh-CN" b="0" dirty="0"/>
              <a:t>&gt;&gt;&gt; md5hasher.hexdigest()</a:t>
            </a:r>
          </a:p>
          <a:p>
            <a:r>
              <a:rPr lang="en-US" altLang="zh-CN" b="0" dirty="0"/>
              <a:t>'6384e2b2184bcbf58eccf10ca7a6563c'</a:t>
            </a:r>
          </a:p>
          <a:p>
            <a:r>
              <a:rPr lang="en-US" altLang="zh-CN" b="0" dirty="0"/>
              <a:t>&gt;&gt;&gt; md5hasher = hashlib.md5(</a:t>
            </a:r>
            <a:r>
              <a:rPr lang="en-US" altLang="zh-CN" b="0" dirty="0" err="1"/>
              <a:t>b'bob</a:t>
            </a:r>
            <a:r>
              <a:rPr lang="en-US" altLang="zh-CN" b="0" dirty="0"/>
              <a:t>')</a:t>
            </a:r>
          </a:p>
          <a:p>
            <a:r>
              <a:rPr lang="en-US" altLang="zh-CN" b="0" dirty="0"/>
              <a:t>&gt;&gt;&gt; md5hasher.hexdigest()</a:t>
            </a:r>
          </a:p>
          <a:p>
            <a:r>
              <a:rPr lang="en-US" altLang="zh-CN" b="0" dirty="0"/>
              <a:t>'9f9d51bc70ef21ca5c14f307980a29d8'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609690" y="1806166"/>
            <a:ext cx="5545990" cy="4498559"/>
          </a:xfrm>
          <a:ln w="3175">
            <a:solidFill>
              <a:schemeClr val="tx1"/>
            </a:solidFill>
          </a:ln>
        </p:spPr>
        <p:txBody>
          <a:bodyPr>
            <a:normAutofit fontScale="70000" lnSpcReduction="20000"/>
          </a:bodyPr>
          <a:lstStyle/>
          <a:p>
            <a:r>
              <a:rPr lang="en-US" altLang="zh-CN" i="1" dirty="0"/>
              <a:t>Listing 2-3. Combine Operations</a:t>
            </a:r>
          </a:p>
          <a:p>
            <a:r>
              <a:rPr lang="en-US" altLang="zh-CN" b="0" dirty="0" smtClean="0"/>
              <a:t>&gt;&gt;&gt; </a:t>
            </a:r>
            <a:r>
              <a:rPr lang="en-US" altLang="zh-CN" b="0" dirty="0"/>
              <a:t>hashlib.md5(b'alice').hexdigest()</a:t>
            </a:r>
          </a:p>
          <a:p>
            <a:r>
              <a:rPr lang="en-US" altLang="zh-CN" b="0" dirty="0"/>
              <a:t>'6384e2b2184bcbf58eccf10ca7a6563c'</a:t>
            </a:r>
          </a:p>
          <a:p>
            <a:r>
              <a:rPr lang="en-US" altLang="zh-CN" b="0" dirty="0"/>
              <a:t>&gt;&gt;&gt; hashlib.md5(b'bob').hexdigest()</a:t>
            </a:r>
          </a:p>
          <a:p>
            <a:r>
              <a:rPr lang="en-US" altLang="zh-CN" b="0" dirty="0" smtClean="0"/>
              <a:t>'9f9d51bc70ef21ca5c14f307980a29d8'</a:t>
            </a:r>
          </a:p>
          <a:p>
            <a:r>
              <a:rPr lang="en-US" altLang="zh-CN" i="1" dirty="0"/>
              <a:t>EXERCISE 2.1.</a:t>
            </a:r>
          </a:p>
          <a:p>
            <a:r>
              <a:rPr lang="en-US" altLang="zh-CN" i="1" dirty="0"/>
              <a:t>Listing 2-4. </a:t>
            </a:r>
            <a:r>
              <a:rPr lang="en-US" altLang="zh-CN" dirty="0"/>
              <a:t>Hash Update</a:t>
            </a:r>
          </a:p>
          <a:p>
            <a:r>
              <a:rPr lang="en-US" altLang="zh-CN" b="0" dirty="0"/>
              <a:t>&gt;&gt;&gt; md5hasher = hashlib.md5()</a:t>
            </a:r>
          </a:p>
          <a:p>
            <a:r>
              <a:rPr lang="en-US" altLang="zh-CN" b="0" dirty="0"/>
              <a:t>&gt;&gt;&gt; md5hasher.update(b'a')</a:t>
            </a:r>
          </a:p>
          <a:p>
            <a:r>
              <a:rPr lang="en-US" altLang="zh-CN" b="0" dirty="0"/>
              <a:t>&gt;&gt;&gt; md5hasher.update(b'l')</a:t>
            </a:r>
          </a:p>
          <a:p>
            <a:r>
              <a:rPr lang="en-US" altLang="zh-CN" b="0" dirty="0"/>
              <a:t>&gt;&gt;&gt; md5hasher.update(b'i')</a:t>
            </a:r>
          </a:p>
          <a:p>
            <a:r>
              <a:rPr lang="en-US" altLang="zh-CN" b="0" dirty="0"/>
              <a:t>&gt;&gt;&gt; md5hasher.update(b'c')</a:t>
            </a:r>
          </a:p>
          <a:p>
            <a:r>
              <a:rPr lang="en-US" altLang="zh-CN" b="0" dirty="0"/>
              <a:t>&gt;&gt;&gt; md5hasher.update(b'e')</a:t>
            </a:r>
          </a:p>
          <a:p>
            <a:endParaRPr lang="en-US" altLang="zh-CN" b="0" dirty="0" smtClean="0"/>
          </a:p>
          <a:p>
            <a:endParaRPr lang="en-US" altLang="zh-CN" b="0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8153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Hash</a:t>
            </a:r>
            <a:r>
              <a:rPr lang="zh-CN" altLang="en-US" dirty="0"/>
              <a:t>编程实现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3762" y="1762018"/>
            <a:ext cx="11302876" cy="4636195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i="1" dirty="0"/>
              <a:t>Listing 2-5. </a:t>
            </a:r>
            <a:r>
              <a:rPr lang="en-US" altLang="zh-CN" b="0" dirty="0" smtClean="0"/>
              <a:t>Avalanche </a:t>
            </a:r>
            <a:r>
              <a:rPr lang="zh-CN" altLang="en-US" b="0" dirty="0" smtClean="0"/>
              <a:t>雪崩效应</a:t>
            </a:r>
            <a:endParaRPr lang="en-US" altLang="zh-CN" b="0" dirty="0"/>
          </a:p>
          <a:p>
            <a:r>
              <a:rPr lang="en-US" altLang="zh-CN" b="0" dirty="0"/>
              <a:t>&gt;&gt;&gt; </a:t>
            </a:r>
            <a:r>
              <a:rPr lang="en-US" altLang="zh-CN" b="0" dirty="0" err="1"/>
              <a:t>hexstring</a:t>
            </a:r>
            <a:r>
              <a:rPr lang="en-US" altLang="zh-CN" b="0" dirty="0"/>
              <a:t> = hashlib.md5(</a:t>
            </a:r>
            <a:r>
              <a:rPr lang="en-US" altLang="zh-CN" b="0" dirty="0" err="1"/>
              <a:t>b'bob</a:t>
            </a:r>
            <a:r>
              <a:rPr lang="en-US" altLang="zh-CN" b="0" dirty="0"/>
              <a:t>').</a:t>
            </a:r>
            <a:r>
              <a:rPr lang="en-US" altLang="zh-CN" b="0" dirty="0" err="1"/>
              <a:t>hexdigest</a:t>
            </a:r>
            <a:r>
              <a:rPr lang="en-US" altLang="zh-CN" b="0" dirty="0"/>
              <a:t>()</a:t>
            </a:r>
          </a:p>
          <a:p>
            <a:r>
              <a:rPr lang="en-US" altLang="zh-CN" b="0" dirty="0"/>
              <a:t>&gt;&gt;&gt; </a:t>
            </a:r>
            <a:r>
              <a:rPr lang="en-US" altLang="zh-CN" b="0" dirty="0" err="1"/>
              <a:t>hexstring</a:t>
            </a:r>
            <a:endParaRPr lang="en-US" altLang="zh-CN" b="0" dirty="0"/>
          </a:p>
          <a:p>
            <a:r>
              <a:rPr lang="en-US" altLang="zh-CN" b="0" dirty="0"/>
              <a:t>'9f9d51bc70ef21ca5c14f307980a29d8'</a:t>
            </a:r>
          </a:p>
          <a:p>
            <a:r>
              <a:rPr lang="en-US" altLang="zh-CN" b="0" dirty="0"/>
              <a:t>&gt;&gt;&gt; </a:t>
            </a:r>
            <a:r>
              <a:rPr lang="en-US" altLang="zh-CN" b="0" dirty="0" err="1"/>
              <a:t>binstring</a:t>
            </a:r>
            <a:r>
              <a:rPr lang="en-US" altLang="zh-CN" b="0" dirty="0"/>
              <a:t> = bin(</a:t>
            </a:r>
            <a:r>
              <a:rPr lang="en-US" altLang="zh-CN" b="0" dirty="0" err="1"/>
              <a:t>int</a:t>
            </a:r>
            <a:r>
              <a:rPr lang="en-US" altLang="zh-CN" b="0" dirty="0"/>
              <a:t>(</a:t>
            </a:r>
            <a:r>
              <a:rPr lang="en-US" altLang="zh-CN" b="0" dirty="0" err="1"/>
              <a:t>hexstring</a:t>
            </a:r>
            <a:r>
              <a:rPr lang="en-US" altLang="zh-CN" b="0" dirty="0"/>
              <a:t>, 16))</a:t>
            </a:r>
          </a:p>
          <a:p>
            <a:r>
              <a:rPr lang="en-US" altLang="zh-CN" b="0" dirty="0"/>
              <a:t>&gt;&gt;&gt; print("{}\n{}".format(</a:t>
            </a:r>
            <a:r>
              <a:rPr lang="en-US" altLang="zh-CN" b="0" dirty="0" err="1"/>
              <a:t>binstring</a:t>
            </a:r>
            <a:r>
              <a:rPr lang="en-US" altLang="zh-CN" b="0" dirty="0"/>
              <a:t>[2:66], </a:t>
            </a:r>
            <a:r>
              <a:rPr lang="en-US" altLang="zh-CN" b="0" dirty="0" err="1"/>
              <a:t>binstring</a:t>
            </a:r>
            <a:r>
              <a:rPr lang="en-US" altLang="zh-CN" b="0" dirty="0"/>
              <a:t>[66:]))</a:t>
            </a:r>
          </a:p>
          <a:p>
            <a:r>
              <a:rPr lang="en-US" altLang="zh-CN" b="0" dirty="0"/>
              <a:t>1001111110011101010100011011110001110000111011110010000111001010</a:t>
            </a:r>
          </a:p>
          <a:p>
            <a:r>
              <a:rPr lang="en-US" altLang="zh-CN" b="0" dirty="0" smtClean="0"/>
              <a:t>0101110000010100111100110000011110011000000010100010100111011000</a:t>
            </a:r>
          </a:p>
          <a:p>
            <a:r>
              <a:rPr lang="en-US" altLang="zh-CN" b="0" dirty="0"/>
              <a:t>bob: 9f9d51bc70ef21ca5c14f307980a29d8</a:t>
            </a:r>
          </a:p>
          <a:p>
            <a:r>
              <a:rPr lang="en-US" altLang="zh-CN" b="0" dirty="0"/>
              <a:t>cob: </a:t>
            </a:r>
            <a:r>
              <a:rPr lang="en-US" altLang="zh-CN" b="0" dirty="0" smtClean="0"/>
              <a:t>386685f06beecb9f35db2e22da429ec9</a:t>
            </a:r>
          </a:p>
          <a:p>
            <a:r>
              <a:rPr lang="zh-CN" altLang="en-US" b="0" dirty="0" smtClean="0"/>
              <a:t>雪崩效应有助于防止碰撞：输入的小的更改会导致摘要中不可预测的大更改</a:t>
            </a:r>
            <a:endParaRPr lang="en-US" altLang="zh-CN" b="0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4413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使用算法</a:t>
            </a:r>
            <a:r>
              <a:rPr lang="en-US" altLang="zh-CN" dirty="0" smtClean="0"/>
              <a:t>SHA-256</a:t>
            </a:r>
            <a:r>
              <a:rPr lang="zh-CN" altLang="en-US" dirty="0" smtClean="0"/>
              <a:t>及以上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MD5</a:t>
            </a:r>
            <a:r>
              <a:rPr lang="zh-CN" altLang="en-US" dirty="0" smtClean="0"/>
              <a:t>被证明抗碰撞性方面非常脆弱，创建两个生成相同输出的</a:t>
            </a:r>
            <a:r>
              <a:rPr lang="en-US" altLang="zh-CN" dirty="0" smtClean="0"/>
              <a:t>MD5</a:t>
            </a:r>
            <a:r>
              <a:rPr lang="zh-CN" altLang="en-US" dirty="0" smtClean="0"/>
              <a:t>的输入是容易的</a:t>
            </a:r>
            <a:endParaRPr lang="en-US" altLang="zh-CN" dirty="0" smtClean="0"/>
          </a:p>
          <a:p>
            <a:r>
              <a:rPr lang="en-US" altLang="zh-CN" i="1" dirty="0"/>
              <a:t>Listing 2-6. </a:t>
            </a:r>
            <a:r>
              <a:rPr lang="en-US" altLang="zh-CN" b="0" dirty="0"/>
              <a:t>Change to SHA-256</a:t>
            </a:r>
          </a:p>
          <a:p>
            <a:r>
              <a:rPr lang="en-US" altLang="zh-CN" b="0" dirty="0"/>
              <a:t>&gt;&gt;&gt; import </a:t>
            </a:r>
            <a:r>
              <a:rPr lang="en-US" altLang="zh-CN" b="0" dirty="0" err="1"/>
              <a:t>hashlib</a:t>
            </a:r>
            <a:endParaRPr lang="en-US" altLang="zh-CN" b="0" dirty="0"/>
          </a:p>
          <a:p>
            <a:r>
              <a:rPr lang="en-US" altLang="zh-CN" b="0" dirty="0"/>
              <a:t>&gt;&gt;&gt; hashlib.md5(</a:t>
            </a:r>
            <a:r>
              <a:rPr lang="en-US" altLang="zh-CN" b="0" dirty="0" err="1"/>
              <a:t>b'alice</a:t>
            </a:r>
            <a:r>
              <a:rPr lang="en-US" altLang="zh-CN" b="0" dirty="0"/>
              <a:t>').</a:t>
            </a:r>
            <a:r>
              <a:rPr lang="en-US" altLang="zh-CN" b="0" dirty="0" err="1"/>
              <a:t>hexdigest</a:t>
            </a:r>
            <a:r>
              <a:rPr lang="en-US" altLang="zh-CN" b="0" dirty="0"/>
              <a:t>()</a:t>
            </a:r>
          </a:p>
          <a:p>
            <a:r>
              <a:rPr lang="en-US" altLang="zh-CN" b="0" dirty="0"/>
              <a:t>'6384e2b2184bcbf58eccf10ca7a6563c'</a:t>
            </a:r>
          </a:p>
          <a:p>
            <a:r>
              <a:rPr lang="en-US" altLang="zh-CN" b="0" dirty="0"/>
              <a:t>&gt;&gt;&gt; hashlib.sha1(</a:t>
            </a:r>
            <a:r>
              <a:rPr lang="en-US" altLang="zh-CN" b="0" dirty="0" err="1"/>
              <a:t>b'alice</a:t>
            </a:r>
            <a:r>
              <a:rPr lang="en-US" altLang="zh-CN" b="0" dirty="0"/>
              <a:t>').</a:t>
            </a:r>
            <a:r>
              <a:rPr lang="en-US" altLang="zh-CN" b="0" dirty="0" err="1"/>
              <a:t>hexdigest</a:t>
            </a:r>
            <a:r>
              <a:rPr lang="en-US" altLang="zh-CN" b="0" dirty="0"/>
              <a:t>()</a:t>
            </a:r>
          </a:p>
          <a:p>
            <a:r>
              <a:rPr lang="en-US" altLang="zh-CN" b="0" dirty="0"/>
              <a:t>'522b276a356bdf39013dfabea2cd43e141ecc9e8'</a:t>
            </a:r>
          </a:p>
          <a:p>
            <a:r>
              <a:rPr lang="en-US" altLang="zh-CN" b="0" dirty="0"/>
              <a:t>&gt;&gt;&gt; hashlib.sha256(</a:t>
            </a:r>
            <a:r>
              <a:rPr lang="en-US" altLang="zh-CN" b="0" dirty="0" err="1"/>
              <a:t>b'alice</a:t>
            </a:r>
            <a:r>
              <a:rPr lang="en-US" altLang="zh-CN" b="0" dirty="0"/>
              <a:t>').</a:t>
            </a:r>
            <a:r>
              <a:rPr lang="en-US" altLang="zh-CN" b="0" dirty="0" err="1"/>
              <a:t>hexdigest</a:t>
            </a:r>
            <a:r>
              <a:rPr lang="en-US" altLang="zh-CN" b="0" dirty="0"/>
              <a:t>()</a:t>
            </a:r>
          </a:p>
          <a:p>
            <a:r>
              <a:rPr lang="en-US" altLang="zh-CN" b="0" dirty="0"/>
              <a:t>'2bd806c97f0e00af1a1fc3328fa763a9269723c8db8fac4f93af71db186d6e90'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8336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各种哈希算法的破解难度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zh-CN" altLang="en-US" dirty="0" smtClean="0"/>
                  <a:t>给定一个哈希值，找原像，每秒检查</a:t>
                </a:r>
                <a:r>
                  <a:rPr lang="en-US" altLang="zh-CN" dirty="0" smtClean="0"/>
                  <a:t>100</a:t>
                </a:r>
                <a:r>
                  <a:rPr lang="zh-CN" altLang="en-US" dirty="0" smtClean="0"/>
                  <a:t>万个值（</a:t>
                </a:r>
                <a:r>
                  <a:rPr lang="zh-CN" altLang="en-US" dirty="0"/>
                  <a:t>并且保证检查的任何值都不会生成之前看到的输出）</a:t>
                </a:r>
                <a:endParaRPr lang="en-US" altLang="zh-CN" dirty="0"/>
              </a:p>
              <a:p>
                <a:r>
                  <a:rPr lang="en-US" altLang="zh-CN" dirty="0" smtClean="0"/>
                  <a:t>MD5: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𝟏𝟐𝟖</m:t>
                        </m:r>
                      </m:sup>
                    </m:sSup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个</m:t>
                    </m:r>
                  </m:oMath>
                </a14:m>
                <a:r>
                  <a:rPr lang="zh-CN" altLang="en-US" dirty="0" smtClean="0"/>
                  <a:t>不同值的搜索，</a:t>
                </a:r>
                <a:r>
                  <a:rPr lang="en-US" altLang="zh-CN" b="0" dirty="0"/>
                  <a:t>340,282,366,920,938,463,463,374,607,431,768,211,456</a:t>
                </a:r>
                <a:r>
                  <a:rPr lang="en-US" altLang="zh-CN" b="0" dirty="0" smtClean="0"/>
                  <a:t>.  </a:t>
                </a:r>
              </a:p>
              <a:p>
                <a:r>
                  <a:rPr lang="en-US" altLang="zh-CN" b="0" dirty="0" smtClean="0"/>
                  <a:t>SHA1: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𝟏𝟔𝟎</m:t>
                        </m:r>
                      </m:sup>
                    </m:sSup>
                  </m:oMath>
                </a14:m>
                <a:r>
                  <a:rPr lang="en-US" altLang="zh-CN" b="0" dirty="0" smtClean="0"/>
                  <a:t>        1,461,501,637,330,902,918,203,684,832,716,283,019,655,932,542,976</a:t>
                </a:r>
              </a:p>
              <a:p>
                <a:r>
                  <a:rPr lang="en-US" altLang="zh-CN" b="0" dirty="0" smtClean="0"/>
                  <a:t>SHA256: </a:t>
                </a:r>
                <a:r>
                  <a:rPr lang="en-US" altLang="zh-CN" b="0" dirty="0"/>
                  <a:t>: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𝟐𝟓𝟔</m:t>
                        </m:r>
                      </m:sup>
                    </m:sSup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en-US" altLang="zh-CN" b="0" dirty="0" smtClean="0"/>
                  <a:t>115,792,089,237,316,195,423,570,985,008,687,907,853,269,984,665,640,564,039,457</a:t>
                </a:r>
                <a:r>
                  <a:rPr lang="en-US" altLang="zh-CN" b="0" dirty="0"/>
                  <a:t>,</a:t>
                </a:r>
              </a:p>
              <a:p>
                <a:r>
                  <a:rPr lang="en-US" altLang="zh-CN" b="0" dirty="0" smtClean="0"/>
                  <a:t>                             584,007,913,129,639,936.</a:t>
                </a:r>
              </a:p>
              <a:p>
                <a:endParaRPr lang="en-US" altLang="zh-CN" b="0" dirty="0" smtClean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48" t="-10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4577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用户口令哈希处理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3763" y="1845734"/>
            <a:ext cx="11302876" cy="4555066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在</a:t>
            </a:r>
            <a:r>
              <a:rPr lang="en-US" altLang="zh-CN" dirty="0" smtClean="0"/>
              <a:t>Web</a:t>
            </a:r>
            <a:r>
              <a:rPr lang="zh-CN" altLang="en-US" dirty="0" smtClean="0"/>
              <a:t>站点注册用户名、口令时，存储的不是口令，而是口令的</a:t>
            </a:r>
            <a:r>
              <a:rPr lang="en-US" altLang="zh-CN" dirty="0" smtClean="0"/>
              <a:t>hash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r>
              <a:rPr lang="zh-CN" altLang="en-US" dirty="0" smtClean="0"/>
              <a:t>但是常用词语的</a:t>
            </a:r>
            <a:r>
              <a:rPr lang="en-US" altLang="zh-CN" dirty="0" smtClean="0"/>
              <a:t>hash</a:t>
            </a:r>
            <a:r>
              <a:rPr lang="zh-CN" altLang="en-US" dirty="0" smtClean="0"/>
              <a:t>值可以搜索到</a:t>
            </a:r>
            <a:endParaRPr lang="en-US" altLang="zh-CN" dirty="0" smtClean="0"/>
          </a:p>
          <a:p>
            <a:r>
              <a:rPr lang="en-US" altLang="zh-CN" b="0" dirty="0"/>
              <a:t>&gt;&gt;&gt; import </a:t>
            </a:r>
            <a:r>
              <a:rPr lang="en-US" altLang="zh-CN" b="0" dirty="0" err="1"/>
              <a:t>hashlib</a:t>
            </a:r>
            <a:endParaRPr lang="en-US" altLang="zh-CN" b="0" dirty="0"/>
          </a:p>
          <a:p>
            <a:r>
              <a:rPr lang="en-US" altLang="zh-CN" b="0" dirty="0"/>
              <a:t>&gt;&gt;&gt; </a:t>
            </a:r>
            <a:r>
              <a:rPr lang="en-US" altLang="zh-CN" b="0" dirty="0" smtClean="0"/>
              <a:t>hashlib.md5(</a:t>
            </a:r>
            <a:r>
              <a:rPr lang="en-US" altLang="zh-CN" b="0" dirty="0" err="1" smtClean="0"/>
              <a:t>b'password</a:t>
            </a:r>
            <a:r>
              <a:rPr lang="en-US" altLang="zh-CN" b="0" dirty="0" smtClean="0"/>
              <a:t>').</a:t>
            </a:r>
            <a:r>
              <a:rPr lang="en-US" altLang="zh-CN" b="0" dirty="0" err="1"/>
              <a:t>hexdigest</a:t>
            </a:r>
            <a:r>
              <a:rPr lang="en-US" altLang="zh-CN" b="0" dirty="0"/>
              <a:t>()</a:t>
            </a:r>
          </a:p>
          <a:p>
            <a:r>
              <a:rPr lang="en-US" altLang="zh-CN" b="0" dirty="0" smtClean="0"/>
              <a:t>&gt;&gt;&gt; hashlib.sha1(</a:t>
            </a:r>
            <a:r>
              <a:rPr lang="en-US" altLang="zh-CN" b="0" dirty="0" err="1" smtClean="0"/>
              <a:t>b'</a:t>
            </a:r>
            <a:r>
              <a:rPr lang="en-US" altLang="zh-CN" b="0" dirty="0" err="1"/>
              <a:t>password</a:t>
            </a:r>
            <a:r>
              <a:rPr lang="en-US" altLang="zh-CN" b="0" dirty="0" smtClean="0"/>
              <a:t>').</a:t>
            </a:r>
            <a:r>
              <a:rPr lang="en-US" altLang="zh-CN" b="0" dirty="0" err="1"/>
              <a:t>hexdigest</a:t>
            </a:r>
            <a:r>
              <a:rPr lang="en-US" altLang="zh-CN" b="0" dirty="0"/>
              <a:t>()</a:t>
            </a:r>
          </a:p>
          <a:p>
            <a:r>
              <a:rPr lang="en-US" altLang="zh-CN" b="0" dirty="0" smtClean="0"/>
              <a:t>&gt;&gt;&gt; hashlib.sha256(</a:t>
            </a:r>
            <a:r>
              <a:rPr lang="en-US" altLang="zh-CN" b="0" dirty="0" err="1" smtClean="0"/>
              <a:t>b'</a:t>
            </a:r>
            <a:r>
              <a:rPr lang="en-US" altLang="zh-CN" b="0" dirty="0" err="1"/>
              <a:t>password</a:t>
            </a:r>
            <a:r>
              <a:rPr lang="en-US" altLang="zh-CN" b="0" dirty="0" smtClean="0"/>
              <a:t>').</a:t>
            </a:r>
            <a:r>
              <a:rPr lang="en-US" altLang="zh-CN" b="0" dirty="0" err="1"/>
              <a:t>hexdigest</a:t>
            </a:r>
            <a:r>
              <a:rPr lang="en-US" altLang="zh-CN" b="0" dirty="0" smtClean="0"/>
              <a:t>()</a:t>
            </a:r>
          </a:p>
          <a:p>
            <a:r>
              <a:rPr lang="en-US" altLang="zh-CN" b="0" dirty="0"/>
              <a:t>&gt;&gt;&gt; </a:t>
            </a:r>
            <a:r>
              <a:rPr lang="en-US" altLang="zh-CN" b="0" dirty="0" smtClean="0"/>
              <a:t>hashlib.sha1(b'cei6LtJVQYSM+n6Cty0O2w==').</a:t>
            </a:r>
            <a:r>
              <a:rPr lang="en-US" altLang="zh-CN" b="0" dirty="0" err="1"/>
              <a:t>hexdigest</a:t>
            </a:r>
            <a:r>
              <a:rPr lang="en-US" altLang="zh-CN" b="0" dirty="0"/>
              <a:t>()</a:t>
            </a:r>
          </a:p>
          <a:p>
            <a:r>
              <a:rPr lang="en-US" altLang="zh-CN" b="0" dirty="0" smtClean="0"/>
              <a:t>‘2bd806c97f0e00af1a1fc3328fa763a9269723c8db8fac4f93af71db186d6e90</a:t>
            </a:r>
            <a:r>
              <a:rPr lang="zh-CN" altLang="en-US" b="0" dirty="0" smtClean="0"/>
              <a:t>’</a:t>
            </a:r>
            <a:endParaRPr lang="en-US" altLang="zh-CN" b="0" dirty="0" smtClean="0"/>
          </a:p>
          <a:p>
            <a:endParaRPr lang="en-US" altLang="zh-CN" b="0" dirty="0" smtClean="0"/>
          </a:p>
          <a:p>
            <a:endParaRPr lang="zh-CN" altLang="en-US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2816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口令加盐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3763" y="1845733"/>
            <a:ext cx="11302876" cy="4359857"/>
          </a:xfrm>
        </p:spPr>
        <p:txBody>
          <a:bodyPr>
            <a:normAutofit fontScale="92500" lnSpcReduction="10000"/>
          </a:bodyPr>
          <a:lstStyle/>
          <a:p>
            <a:endParaRPr lang="en-US" altLang="zh-CN" i="1" dirty="0" smtClean="0"/>
          </a:p>
          <a:p>
            <a:endParaRPr lang="en-US" altLang="zh-CN" i="1" dirty="0"/>
          </a:p>
          <a:p>
            <a:r>
              <a:rPr lang="en-US" altLang="zh-CN" i="1" dirty="0" smtClean="0"/>
              <a:t>Listing </a:t>
            </a:r>
            <a:r>
              <a:rPr lang="en-US" altLang="zh-CN" i="1" dirty="0"/>
              <a:t>2-7. </a:t>
            </a:r>
            <a:r>
              <a:rPr lang="en-US" altLang="zh-CN" b="0" dirty="0" err="1"/>
              <a:t>Scrypt</a:t>
            </a:r>
            <a:r>
              <a:rPr lang="en-US" altLang="zh-CN" b="0" dirty="0"/>
              <a:t> Generate</a:t>
            </a:r>
          </a:p>
          <a:p>
            <a:r>
              <a:rPr lang="en-US" altLang="zh-CN" b="0" dirty="0" smtClean="0"/>
              <a:t> </a:t>
            </a:r>
            <a:r>
              <a:rPr lang="en-US" altLang="zh-CN" b="0" dirty="0"/>
              <a:t>import </a:t>
            </a:r>
            <a:r>
              <a:rPr lang="en-US" altLang="zh-CN" b="0" dirty="0" err="1"/>
              <a:t>os</a:t>
            </a:r>
            <a:endParaRPr lang="en-US" altLang="zh-CN" b="0" dirty="0"/>
          </a:p>
          <a:p>
            <a:r>
              <a:rPr lang="en-US" altLang="zh-CN" b="0" dirty="0" smtClean="0"/>
              <a:t>from </a:t>
            </a:r>
            <a:r>
              <a:rPr lang="en-US" altLang="zh-CN" b="0" dirty="0" err="1"/>
              <a:t>cryptography.hazmat.primitives.kdf.scrypt</a:t>
            </a:r>
            <a:r>
              <a:rPr lang="en-US" altLang="zh-CN" b="0" dirty="0"/>
              <a:t> import </a:t>
            </a:r>
            <a:r>
              <a:rPr lang="en-US" altLang="zh-CN" b="0" dirty="0" err="1"/>
              <a:t>Scrypt</a:t>
            </a:r>
            <a:endParaRPr lang="en-US" altLang="zh-CN" b="0" dirty="0"/>
          </a:p>
          <a:p>
            <a:r>
              <a:rPr lang="en-US" altLang="zh-CN" b="0" dirty="0" smtClean="0"/>
              <a:t>from </a:t>
            </a:r>
            <a:r>
              <a:rPr lang="en-US" altLang="zh-CN" b="0" dirty="0" err="1"/>
              <a:t>cryptography.hazmat.backends</a:t>
            </a:r>
            <a:r>
              <a:rPr lang="en-US" altLang="zh-CN" b="0" dirty="0"/>
              <a:t> import </a:t>
            </a:r>
            <a:r>
              <a:rPr lang="en-US" altLang="zh-CN" b="0" dirty="0" err="1" smtClean="0"/>
              <a:t>default_backend</a:t>
            </a:r>
            <a:endParaRPr lang="en-US" altLang="zh-CN" b="0" dirty="0"/>
          </a:p>
          <a:p>
            <a:r>
              <a:rPr lang="en-US" altLang="zh-CN" b="0" dirty="0" smtClean="0"/>
              <a:t>salt </a:t>
            </a:r>
            <a:r>
              <a:rPr lang="en-US" altLang="zh-CN" b="0" dirty="0"/>
              <a:t>= </a:t>
            </a:r>
            <a:r>
              <a:rPr lang="en-US" altLang="zh-CN" b="0" dirty="0" err="1"/>
              <a:t>os.urandom</a:t>
            </a:r>
            <a:r>
              <a:rPr lang="en-US" altLang="zh-CN" b="0" dirty="0"/>
              <a:t>(16)</a:t>
            </a:r>
          </a:p>
          <a:p>
            <a:r>
              <a:rPr lang="en-US" altLang="zh-CN" b="0" dirty="0" err="1" smtClean="0"/>
              <a:t>kdf</a:t>
            </a:r>
            <a:r>
              <a:rPr lang="en-US" altLang="zh-CN" b="0" dirty="0" smtClean="0"/>
              <a:t> </a:t>
            </a:r>
            <a:r>
              <a:rPr lang="en-US" altLang="zh-CN" b="0" dirty="0"/>
              <a:t>= </a:t>
            </a:r>
            <a:r>
              <a:rPr lang="en-US" altLang="zh-CN" b="0" dirty="0" err="1"/>
              <a:t>Scrypt</a:t>
            </a:r>
            <a:r>
              <a:rPr lang="en-US" altLang="zh-CN" b="0" dirty="0"/>
              <a:t>(salt=salt, length=32</a:t>
            </a:r>
            <a:r>
              <a:rPr lang="en-US" altLang="zh-CN" b="0" dirty="0" smtClean="0"/>
              <a:t>, </a:t>
            </a:r>
            <a:r>
              <a:rPr lang="pt-BR" altLang="zh-CN" b="0" dirty="0" smtClean="0"/>
              <a:t>n=2**14, r=8, p=1, </a:t>
            </a:r>
            <a:r>
              <a:rPr lang="en-US" altLang="zh-CN" b="0" dirty="0" smtClean="0"/>
              <a:t>backend=</a:t>
            </a:r>
            <a:r>
              <a:rPr lang="en-US" altLang="zh-CN" b="0" dirty="0" err="1" smtClean="0"/>
              <a:t>default_backend</a:t>
            </a:r>
            <a:r>
              <a:rPr lang="en-US" altLang="zh-CN" b="0" dirty="0" smtClean="0"/>
              <a:t>())</a:t>
            </a:r>
          </a:p>
          <a:p>
            <a:r>
              <a:rPr lang="en-US" altLang="zh-CN" b="0" dirty="0"/>
              <a:t> </a:t>
            </a:r>
            <a:r>
              <a:rPr lang="en-US" altLang="zh-CN" b="0" dirty="0" smtClean="0"/>
              <a:t># </a:t>
            </a:r>
            <a:r>
              <a:rPr lang="en-US" altLang="zh-CN" b="0" dirty="0" err="1" smtClean="0"/>
              <a:t>kdf</a:t>
            </a:r>
            <a:r>
              <a:rPr lang="zh-CN" altLang="en-US" b="0" dirty="0" smtClean="0"/>
              <a:t>： </a:t>
            </a:r>
            <a:r>
              <a:rPr lang="en-US" altLang="zh-CN" b="0" dirty="0" smtClean="0"/>
              <a:t>key </a:t>
            </a:r>
            <a:r>
              <a:rPr lang="en-US" altLang="zh-CN" b="0" dirty="0"/>
              <a:t>derivation function </a:t>
            </a:r>
          </a:p>
          <a:p>
            <a:r>
              <a:rPr lang="en-US" altLang="zh-CN" b="0" dirty="0" smtClean="0"/>
              <a:t>key </a:t>
            </a:r>
            <a:r>
              <a:rPr lang="en-US" altLang="zh-CN" b="0" dirty="0"/>
              <a:t>= </a:t>
            </a:r>
            <a:r>
              <a:rPr lang="en-US" altLang="zh-CN" b="0" dirty="0" err="1"/>
              <a:t>kdf.derive</a:t>
            </a:r>
            <a:r>
              <a:rPr lang="en-US" altLang="zh-CN" b="0" dirty="0"/>
              <a:t> (</a:t>
            </a:r>
            <a:r>
              <a:rPr lang="en-US" altLang="zh-CN" b="0" dirty="0" err="1"/>
              <a:t>b"my</a:t>
            </a:r>
            <a:r>
              <a:rPr lang="en-US" altLang="zh-CN" b="0" dirty="0"/>
              <a:t> great password</a:t>
            </a:r>
            <a:r>
              <a:rPr lang="en-US" altLang="zh-CN" b="0" dirty="0" smtClean="0"/>
              <a:t>")</a:t>
            </a:r>
          </a:p>
          <a:p>
            <a:endParaRPr lang="en-US" altLang="zh-CN" b="0" dirty="0"/>
          </a:p>
          <a:p>
            <a:endParaRPr lang="zh-CN" altLang="en-US" b="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3013022"/>
              </p:ext>
            </p:extLst>
          </p:nvPr>
        </p:nvGraphicFramePr>
        <p:xfrm>
          <a:off x="475376" y="1845733"/>
          <a:ext cx="5068252" cy="722806"/>
        </p:xfrm>
        <a:graphic>
          <a:graphicData uri="http://schemas.openxmlformats.org/drawingml/2006/table">
            <a:tbl>
              <a:tblPr/>
              <a:tblGrid>
                <a:gridCol w="354330">
                  <a:extLst>
                    <a:ext uri="{9D8B030D-6E8A-4147-A177-3AD203B41FA5}">
                      <a16:colId xmlns:a16="http://schemas.microsoft.com/office/drawing/2014/main" val="1997474718"/>
                    </a:ext>
                  </a:extLst>
                </a:gridCol>
                <a:gridCol w="4713922">
                  <a:extLst>
                    <a:ext uri="{9D8B030D-6E8A-4147-A177-3AD203B41FA5}">
                      <a16:colId xmlns:a16="http://schemas.microsoft.com/office/drawing/2014/main" val="3794337346"/>
                    </a:ext>
                  </a:extLst>
                </a:gridCol>
              </a:tblGrid>
              <a:tr h="722806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tx1"/>
                          </a:solidFill>
                          <a:effectLst/>
                        </a:rPr>
                        <a:t/>
                      </a:r>
                      <a:br>
                        <a:rPr lang="zh-CN" altLang="en-US" dirty="0">
                          <a:solidFill>
                            <a:schemeClr val="tx1"/>
                          </a:solidFill>
                          <a:effectLst/>
                        </a:rPr>
                      </a:br>
                      <a:endParaRPr lang="zh-CN" altLang="en-US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effectLst/>
                        </a:rPr>
                        <a:t>md5(</a:t>
                      </a:r>
                      <a:r>
                        <a:rPr lang="en-US" dirty="0" err="1" smtClean="0">
                          <a:solidFill>
                            <a:schemeClr val="tx1"/>
                          </a:solidFill>
                          <a:effectLst/>
                        </a:rPr>
                        <a:t>abc+salt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) ==&gt;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effectLst/>
                        </a:rPr>
                        <a:t>yyyyy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/>
                      </a:r>
                      <a:b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dirty="0" smtClean="0">
                          <a:solidFill>
                            <a:schemeClr val="tx1"/>
                          </a:solidFill>
                          <a:effectLst/>
                        </a:rPr>
                        <a:t>md5(</a:t>
                      </a:r>
                      <a:r>
                        <a:rPr lang="en-US" dirty="0" err="1" smtClean="0">
                          <a:solidFill>
                            <a:schemeClr val="tx1"/>
                          </a:solidFill>
                          <a:effectLst/>
                        </a:rPr>
                        <a:t>def+salt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) ==&gt; </a:t>
                      </a:r>
                      <a:r>
                        <a:rPr lang="en-US" dirty="0" err="1" smtClean="0">
                          <a:solidFill>
                            <a:schemeClr val="tx1"/>
                          </a:solidFill>
                          <a:effectLst/>
                        </a:rPr>
                        <a:t>xxxxx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29152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194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scrypt</a:t>
            </a:r>
            <a:r>
              <a:rPr lang="zh-CN" altLang="en-US" dirty="0" smtClean="0"/>
              <a:t>参数说明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3763" y="1845733"/>
            <a:ext cx="11302876" cy="4395817"/>
          </a:xfrm>
        </p:spPr>
        <p:txBody>
          <a:bodyPr>
            <a:normAutofit fontScale="92500" lnSpcReduction="10000"/>
          </a:bodyPr>
          <a:lstStyle/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r = 8, p=1, n</a:t>
            </a:r>
            <a:r>
              <a:rPr lang="zh-CN" altLang="en-US" dirty="0" smtClean="0"/>
              <a:t>必须是</a:t>
            </a:r>
            <a:r>
              <a:rPr lang="en-US" altLang="zh-CN" dirty="0" smtClean="0"/>
              <a:t>n</a:t>
            </a:r>
            <a:r>
              <a:rPr lang="zh-CN" altLang="en-US" dirty="0" smtClean="0"/>
              <a:t>的幂次，交互式是</a:t>
            </a:r>
            <a:r>
              <a:rPr lang="en-US" altLang="zh-CN" dirty="0" smtClean="0"/>
              <a:t>2**14</a:t>
            </a:r>
            <a:r>
              <a:rPr lang="zh-CN" altLang="en-US" dirty="0" smtClean="0"/>
              <a:t>，安全敏感的文件可以是</a:t>
            </a:r>
            <a:r>
              <a:rPr lang="en-US" altLang="zh-CN" dirty="0" smtClean="0"/>
              <a:t>2**20</a:t>
            </a:r>
            <a:r>
              <a:rPr lang="zh-CN" altLang="en-US" dirty="0" smtClean="0"/>
              <a:t>；取决于是否需要快速相应，还是需要安全存储； </a:t>
            </a:r>
            <a:endParaRPr lang="en-US" altLang="zh-CN" dirty="0" smtClean="0"/>
          </a:p>
          <a:p>
            <a:r>
              <a:rPr lang="zh-CN" altLang="en-US" dirty="0"/>
              <a:t>虽然</a:t>
            </a:r>
            <a:r>
              <a:rPr lang="en-US" altLang="zh-CN" dirty="0" err="1"/>
              <a:t>Scrypt</a:t>
            </a:r>
            <a:r>
              <a:rPr lang="zh-CN" altLang="en-US" dirty="0"/>
              <a:t>算法的性能与算力相关不大，但却很依赖内存</a:t>
            </a:r>
            <a:r>
              <a:rPr lang="zh-CN" altLang="en-US" dirty="0" smtClean="0"/>
              <a:t>。</a:t>
            </a:r>
            <a:r>
              <a:rPr lang="zh-CN" altLang="en-US" b="0" dirty="0" smtClean="0"/>
              <a:t>非常</a:t>
            </a:r>
            <a:r>
              <a:rPr lang="zh-CN" altLang="en-US" b="0" dirty="0"/>
              <a:t>适合用于对抗专业矿机，</a:t>
            </a:r>
            <a:r>
              <a:rPr lang="zh-CN" altLang="en-US" b="0" dirty="0" smtClean="0"/>
              <a:t>所以很多</a:t>
            </a:r>
            <a:r>
              <a:rPr lang="zh-CN" altLang="en-US" b="0" dirty="0"/>
              <a:t>区块链挖矿项目都使用这一算法</a:t>
            </a:r>
            <a:r>
              <a:rPr lang="zh-CN" altLang="en-US" b="0" dirty="0" smtClean="0"/>
              <a:t>，</a:t>
            </a:r>
            <a:r>
              <a:rPr lang="zh-CN" altLang="en-US" b="0" dirty="0"/>
              <a:t>来使得数字货币的分发更加分散</a:t>
            </a:r>
            <a:r>
              <a:rPr lang="zh-CN" altLang="en-US" b="0" dirty="0" smtClean="0"/>
              <a:t>。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67" y="1550388"/>
            <a:ext cx="10839236" cy="317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466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bcrypt</a:t>
            </a:r>
            <a:r>
              <a:rPr lang="zh-CN" altLang="en-US" dirty="0"/>
              <a:t>简介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3763" y="1845733"/>
            <a:ext cx="11302876" cy="4262253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bcrypt</a:t>
            </a:r>
            <a:r>
              <a:rPr lang="zh-CN" altLang="en-US" dirty="0"/>
              <a:t>是专门为密码存储而设计的算法，</a:t>
            </a:r>
            <a:r>
              <a:rPr lang="zh-CN" altLang="en-US" b="0" dirty="0"/>
              <a:t>基于</a:t>
            </a:r>
            <a:r>
              <a:rPr lang="en-US" altLang="zh-CN" b="0" dirty="0"/>
              <a:t>Blowfish</a:t>
            </a:r>
            <a:r>
              <a:rPr lang="zh-CN" altLang="en-US" b="0" dirty="0"/>
              <a:t>加密算法变形而</a:t>
            </a:r>
            <a:r>
              <a:rPr lang="zh-CN" altLang="en-US" b="0" dirty="0" smtClean="0"/>
              <a:t>来。</a:t>
            </a:r>
            <a:endParaRPr lang="en-US" altLang="zh-CN" b="0" dirty="0" smtClean="0"/>
          </a:p>
          <a:p>
            <a:r>
              <a:rPr lang="zh-CN" altLang="en-US" b="0" dirty="0" smtClean="0"/>
              <a:t>随机</a:t>
            </a:r>
            <a:r>
              <a:rPr lang="zh-CN" altLang="en-US" b="0" dirty="0"/>
              <a:t>盐</a:t>
            </a:r>
            <a:r>
              <a:rPr lang="en-US" altLang="zh-CN" b="0" dirty="0"/>
              <a:t>+</a:t>
            </a:r>
            <a:r>
              <a:rPr lang="zh-CN" altLang="en-US" b="0" dirty="0"/>
              <a:t>明文密码 </a:t>
            </a:r>
            <a:r>
              <a:rPr lang="en-US" altLang="zh-CN" b="0" dirty="0"/>
              <a:t>—</a:t>
            </a:r>
            <a:r>
              <a:rPr lang="zh-CN" altLang="en-US" b="0" dirty="0"/>
              <a:t>经过多次</a:t>
            </a:r>
            <a:r>
              <a:rPr lang="en-US" altLang="zh-CN" b="0" dirty="0"/>
              <a:t>hash</a:t>
            </a:r>
            <a:r>
              <a:rPr lang="zh-CN" altLang="en-US" b="0" dirty="0"/>
              <a:t>算法</a:t>
            </a:r>
            <a:r>
              <a:rPr lang="en-US" altLang="zh-CN" b="0" dirty="0" smtClean="0"/>
              <a:t>—</a:t>
            </a:r>
            <a:r>
              <a:rPr lang="zh-CN" altLang="en-US" b="0" dirty="0" smtClean="0"/>
              <a:t>生成密文口令</a:t>
            </a:r>
            <a:endParaRPr lang="en-US" altLang="zh-CN" b="0" dirty="0" smtClean="0"/>
          </a:p>
          <a:p>
            <a:r>
              <a:rPr lang="zh-CN" altLang="en-US" b="0" dirty="0" smtClean="0"/>
              <a:t>（</a:t>
            </a:r>
            <a:r>
              <a:rPr lang="en-US" altLang="zh-CN" b="0" dirty="0"/>
              <a:t>1</a:t>
            </a:r>
            <a:r>
              <a:rPr lang="zh-CN" altLang="en-US" b="0" dirty="0" smtClean="0"/>
              <a:t>）</a:t>
            </a:r>
            <a:r>
              <a:rPr lang="en-US" altLang="zh-CN" b="0" dirty="0" err="1" smtClean="0"/>
              <a:t>saltRounds</a:t>
            </a:r>
            <a:r>
              <a:rPr lang="en-US" altLang="zh-CN" b="0" dirty="0"/>
              <a:t>(</a:t>
            </a:r>
            <a:r>
              <a:rPr lang="zh-CN" altLang="en-US" b="0" dirty="0"/>
              <a:t>工作因子</a:t>
            </a:r>
            <a:r>
              <a:rPr lang="en-US" altLang="zh-CN" b="0" dirty="0"/>
              <a:t>)</a:t>
            </a:r>
            <a:r>
              <a:rPr lang="zh-CN" altLang="en-US" b="0" dirty="0"/>
              <a:t>：正整数，跟</a:t>
            </a:r>
            <a:r>
              <a:rPr lang="en-US" altLang="zh-CN" b="0" dirty="0"/>
              <a:t>hash</a:t>
            </a:r>
            <a:r>
              <a:rPr lang="zh-CN" altLang="en-US" b="0" dirty="0"/>
              <a:t>算法散列计算次数有关，数值越高越安全，默认</a:t>
            </a:r>
            <a:r>
              <a:rPr lang="en-US" altLang="zh-CN" b="0" dirty="0"/>
              <a:t>10</a:t>
            </a:r>
            <a:r>
              <a:rPr lang="zh-CN" altLang="en-US" b="0" dirty="0"/>
              <a:t>次</a:t>
            </a:r>
            <a:r>
              <a:rPr lang="zh-CN" altLang="en-US" b="0" dirty="0" smtClean="0"/>
              <a:t>。公式</a:t>
            </a:r>
            <a:r>
              <a:rPr lang="zh-CN" altLang="en-US" b="0" dirty="0"/>
              <a:t>为：</a:t>
            </a:r>
            <a:r>
              <a:rPr lang="en-US" altLang="zh-CN" b="0" dirty="0"/>
              <a:t>Hash</a:t>
            </a:r>
            <a:r>
              <a:rPr lang="zh-CN" altLang="en-US" b="0" dirty="0"/>
              <a:t>次数 </a:t>
            </a:r>
            <a:r>
              <a:rPr lang="en-US" altLang="zh-CN" b="0" dirty="0"/>
              <a:t>= 1 * </a:t>
            </a:r>
            <a:r>
              <a:rPr lang="zh-CN" altLang="en-US" b="0" dirty="0"/>
              <a:t>（</a:t>
            </a:r>
            <a:r>
              <a:rPr lang="en-US" altLang="zh-CN" b="0" dirty="0"/>
              <a:t>2^(</a:t>
            </a:r>
            <a:r>
              <a:rPr lang="zh-CN" altLang="en-US" b="0" dirty="0"/>
              <a:t>工作因子</a:t>
            </a:r>
            <a:r>
              <a:rPr lang="en-US" altLang="zh-CN" b="0" dirty="0"/>
              <a:t>)</a:t>
            </a:r>
            <a:r>
              <a:rPr lang="zh-CN" altLang="en-US" b="0" dirty="0" smtClean="0"/>
              <a:t>）</a:t>
            </a:r>
            <a:endParaRPr lang="en-US" altLang="zh-CN" b="0" dirty="0" smtClean="0"/>
          </a:p>
          <a:p>
            <a:r>
              <a:rPr lang="zh-CN" altLang="en-US" b="0" dirty="0" smtClean="0"/>
              <a:t>（</a:t>
            </a:r>
            <a:r>
              <a:rPr lang="en-US" altLang="zh-CN" b="0" dirty="0"/>
              <a:t>2</a:t>
            </a:r>
            <a:r>
              <a:rPr lang="zh-CN" altLang="en-US" b="0" dirty="0" smtClean="0"/>
              <a:t>）</a:t>
            </a:r>
            <a:r>
              <a:rPr lang="en-US" altLang="zh-CN" b="0" dirty="0" err="1" smtClean="0"/>
              <a:t>passwd</a:t>
            </a:r>
            <a:r>
              <a:rPr lang="zh-CN" altLang="en-US" b="0" dirty="0"/>
              <a:t>：明文密码字符串</a:t>
            </a:r>
            <a:r>
              <a:rPr lang="zh-CN" altLang="en-US" b="0" dirty="0" smtClean="0"/>
              <a:t>。</a:t>
            </a:r>
            <a:endParaRPr lang="en-US" altLang="zh-CN" b="0" dirty="0" smtClean="0"/>
          </a:p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3</a:t>
            </a:r>
            <a:r>
              <a:rPr lang="zh-CN" altLang="en-US" b="0" dirty="0" smtClean="0"/>
              <a:t>）</a:t>
            </a:r>
            <a:r>
              <a:rPr lang="en-US" altLang="zh-CN" b="0" dirty="0" smtClean="0"/>
              <a:t>salt</a:t>
            </a:r>
            <a:r>
              <a:rPr lang="zh-CN" altLang="en-US" b="0" dirty="0"/>
              <a:t>：</a:t>
            </a:r>
            <a:r>
              <a:rPr lang="en-US" altLang="zh-CN" b="0" dirty="0"/>
              <a:t>“</a:t>
            </a:r>
            <a:r>
              <a:rPr lang="zh-CN" altLang="en-US" b="0" dirty="0"/>
              <a:t>盐</a:t>
            </a:r>
            <a:r>
              <a:rPr lang="zh-CN" altLang="en-US" b="0" dirty="0" smtClean="0"/>
              <a:t>”</a:t>
            </a:r>
            <a:endParaRPr lang="en-US" altLang="zh-CN" b="0" dirty="0" smtClean="0"/>
          </a:p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4</a:t>
            </a:r>
            <a:r>
              <a:rPr lang="zh-CN" altLang="en-US" b="0" dirty="0" smtClean="0"/>
              <a:t>）</a:t>
            </a:r>
            <a:r>
              <a:rPr lang="en-US" altLang="zh-CN" b="0" dirty="0" err="1" smtClean="0"/>
              <a:t>myHash</a:t>
            </a:r>
            <a:r>
              <a:rPr lang="zh-CN" altLang="en-US" b="0" dirty="0"/>
              <a:t>：把</a:t>
            </a:r>
            <a:r>
              <a:rPr lang="en-US" altLang="zh-CN" b="0" dirty="0" err="1"/>
              <a:t>passwd</a:t>
            </a:r>
            <a:r>
              <a:rPr lang="zh-CN" altLang="en-US" b="0" dirty="0"/>
              <a:t>和</a:t>
            </a:r>
            <a:r>
              <a:rPr lang="en-US" altLang="zh-CN" b="0" dirty="0"/>
              <a:t>salt</a:t>
            </a:r>
            <a:r>
              <a:rPr lang="zh-CN" altLang="en-US" b="0" dirty="0"/>
              <a:t>进行</a:t>
            </a:r>
            <a:r>
              <a:rPr lang="zh-CN" altLang="en-US" b="0" dirty="0" smtClean="0"/>
              <a:t>多次</a:t>
            </a:r>
            <a:endParaRPr lang="en-US" altLang="zh-CN" b="0" dirty="0" smtClean="0"/>
          </a:p>
          <a:p>
            <a:r>
              <a:rPr lang="en-US" altLang="zh-CN" b="0" dirty="0" smtClean="0"/>
              <a:t>hash</a:t>
            </a:r>
            <a:r>
              <a:rPr lang="zh-CN" altLang="en-US" b="0" dirty="0"/>
              <a:t>算法（次数一般为</a:t>
            </a:r>
            <a:r>
              <a:rPr lang="en-US" altLang="zh-CN" b="0" dirty="0" smtClean="0"/>
              <a:t>2^10</a:t>
            </a:r>
            <a:r>
              <a:rPr lang="zh-CN" altLang="en-US" b="0" dirty="0" smtClean="0"/>
              <a:t>）形成</a:t>
            </a:r>
            <a:r>
              <a:rPr lang="en-US" altLang="zh-CN" b="0" dirty="0" err="1" smtClean="0"/>
              <a:t>myHash</a:t>
            </a:r>
            <a:r>
              <a:rPr lang="zh-CN" altLang="en-US" b="0" dirty="0"/>
              <a:t>。</a:t>
            </a:r>
            <a:endParaRPr lang="en-US" altLang="zh-CN" b="0" dirty="0" smtClean="0"/>
          </a:p>
          <a:p>
            <a:endParaRPr lang="en-US" altLang="zh-CN" b="0" dirty="0" smtClean="0"/>
          </a:p>
          <a:p>
            <a:endParaRPr lang="zh-CN" altLang="en-US" b="0" dirty="0"/>
          </a:p>
          <a:p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861" y="3160045"/>
            <a:ext cx="6415134" cy="324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24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47936" y="692696"/>
            <a:ext cx="8477157" cy="923938"/>
          </a:xfrm>
        </p:spPr>
        <p:txBody>
          <a:bodyPr/>
          <a:lstStyle/>
          <a:p>
            <a:r>
              <a:rPr lang="zh-CN" altLang="en-US" dirty="0" smtClean="0"/>
              <a:t>哈希函数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272266" y="1845733"/>
                <a:ext cx="11784458" cy="4370131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 smtClean="0"/>
                  <a:t>哈希函数（</a:t>
                </a:r>
                <a:r>
                  <a:rPr lang="en-US" altLang="zh-CN" dirty="0" smtClean="0"/>
                  <a:t>Hash</a:t>
                </a:r>
                <a:r>
                  <a:rPr lang="zh-CN" altLang="en-US" dirty="0" smtClean="0"/>
                  <a:t>）：将一种任意长度的输入变换为固定长度输出的不可逆的密码体制。</a:t>
                </a:r>
                <a:endParaRPr lang="en-US" altLang="zh-CN" dirty="0"/>
              </a:p>
              <a:p>
                <a:r>
                  <a:rPr lang="zh-CN" altLang="en-US" dirty="0"/>
                  <a:t>别名：哈希函数、散列函数、杂凑函数；输出</a:t>
                </a:r>
                <a:r>
                  <a:rPr lang="zh-CN" altLang="en-US" dirty="0" smtClean="0"/>
                  <a:t>：消息摘要</a:t>
                </a:r>
                <a:r>
                  <a:rPr lang="zh-CN" altLang="en-US" dirty="0"/>
                  <a:t>、指纹；</a:t>
                </a:r>
                <a:endParaRPr lang="en-US" altLang="zh-CN" dirty="0"/>
              </a:p>
              <a:p>
                <a:r>
                  <a:rPr lang="zh-CN" altLang="en-US" dirty="0" smtClean="0"/>
                  <a:t>具有</a:t>
                </a:r>
                <a:r>
                  <a:rPr lang="zh-CN" altLang="en-US" dirty="0"/>
                  <a:t>的性质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可用于“任意”长度的消息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产生定长的输出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对“任意”给定的</a:t>
                </a:r>
                <a:r>
                  <a:rPr lang="zh-CN" altLang="en-US" dirty="0" smtClean="0"/>
                  <a:t>消息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计算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zh-CN" altLang="en-US" dirty="0"/>
                  <a:t>比较容易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单向性：又称为抗原像性，对任意给定的散列值</a:t>
                </a:r>
                <a:r>
                  <a:rPr lang="en-US" altLang="zh-CN" dirty="0"/>
                  <a:t>h</a:t>
                </a:r>
                <a:r>
                  <a:rPr lang="zh-CN" altLang="en-US" dirty="0"/>
                  <a:t>，找到</a:t>
                </a:r>
                <a:r>
                  <a:rPr lang="zh-CN" altLang="en-US" dirty="0" smtClean="0"/>
                  <a:t>满足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zh-CN" altLang="en-US" dirty="0"/>
                  <a:t>的</a:t>
                </a:r>
                <a:r>
                  <a:rPr lang="zh-CN" altLang="en-US" dirty="0" smtClean="0"/>
                  <a:t>消息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dirty="0" smtClean="0"/>
                  <a:t>在</a:t>
                </a:r>
                <a:r>
                  <a:rPr lang="zh-CN" altLang="en-US" dirty="0"/>
                  <a:t>计算上是不可行的。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抗弱碰撞性：又称为抗第二原像性，对任何给定的</a:t>
                </a:r>
                <a:r>
                  <a:rPr lang="zh-CN" altLang="en-US" dirty="0" smtClean="0"/>
                  <a:t>消息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找到</a:t>
                </a:r>
                <a:r>
                  <a:rPr lang="zh-CN" altLang="en-US" dirty="0" smtClean="0"/>
                  <a:t>满足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latin typeface="Cambria Math" panose="02040503050406030204" pitchFamily="18" charset="0"/>
                      </a:rPr>
                      <m:t>y</m:t>
                    </m:r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dirty="0" smtClean="0"/>
                  <a:t>，</a:t>
                </a:r>
                <a:r>
                  <a:rPr lang="zh-CN" altLang="en-US" dirty="0"/>
                  <a:t>且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b="0" i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zh-CN" altLang="en-US" dirty="0" smtClean="0"/>
                  <a:t>的消息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latin typeface="Cambria Math" panose="02040503050406030204" pitchFamily="18" charset="0"/>
                      </a:rPr>
                      <m:t>y</m:t>
                    </m:r>
                  </m:oMath>
                </a14:m>
                <a:r>
                  <a:rPr lang="zh-CN" altLang="en-US" dirty="0" smtClean="0"/>
                  <a:t>在</a:t>
                </a:r>
                <a:r>
                  <a:rPr lang="zh-CN" altLang="en-US" dirty="0"/>
                  <a:t>计算上是不可行的。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抗强碰撞性：找到任何满足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的偶</a:t>
                </a:r>
                <a:r>
                  <a:rPr lang="zh-CN" altLang="en-US" dirty="0" smtClean="0"/>
                  <a:t>对</a:t>
                </a:r>
                <a14:m>
                  <m:oMath xmlns:m="http://schemas.openxmlformats.org/officeDocument/2006/math">
                    <m:r>
                      <a:rPr lang="zh-CN" altLang="en-US" i="1" dirty="0">
                        <a:latin typeface="Cambria Math" panose="02040503050406030204" pitchFamily="18" charset="0"/>
                      </a:rPr>
                      <m:t>（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 smtClean="0"/>
                  <a:t>在</a:t>
                </a:r>
                <a:r>
                  <a:rPr lang="zh-CN" altLang="en-US" dirty="0"/>
                  <a:t>计算上是不可行的</a:t>
                </a:r>
                <a:r>
                  <a:rPr lang="zh-CN" altLang="en-US" dirty="0" smtClean="0"/>
                  <a:t>。</a:t>
                </a:r>
                <a:endParaRPr lang="en-US" altLang="zh-CN" dirty="0" smtClean="0"/>
              </a:p>
              <a:p>
                <a:r>
                  <a:rPr lang="zh-CN" altLang="en-US" dirty="0" smtClean="0"/>
                  <a:t>用途：用于保证消息完整</a:t>
                </a:r>
                <a:r>
                  <a:rPr lang="en-US" altLang="zh-CN" dirty="0" smtClean="0"/>
                  <a:t>—</a:t>
                </a:r>
                <a:r>
                  <a:rPr lang="zh-CN" altLang="en-US" dirty="0" smtClean="0"/>
                  <a:t>消息完整性</a:t>
                </a:r>
                <a:r>
                  <a:rPr lang="en-US" altLang="zh-CN" dirty="0" smtClean="0"/>
                  <a:t>(</a:t>
                </a:r>
                <a:r>
                  <a:rPr lang="zh-CN" altLang="en-US" dirty="0"/>
                  <a:t>加密不意味着消息不能被篡改</a:t>
                </a:r>
                <a:r>
                  <a:rPr lang="en-US" altLang="zh-CN" dirty="0" smtClean="0"/>
                  <a:t>)</a:t>
                </a:r>
                <a:r>
                  <a:rPr lang="zh-CN" altLang="en-US" dirty="0" smtClean="0"/>
                  <a:t>，</a:t>
                </a:r>
                <a:r>
                  <a:rPr lang="zh-CN" altLang="en-US" dirty="0"/>
                  <a:t>口</a:t>
                </a:r>
                <a:r>
                  <a:rPr lang="zh-CN" altLang="en-US" dirty="0" smtClean="0"/>
                  <a:t>令加密、区块链、数字签名</a:t>
                </a:r>
                <a:endParaRPr lang="en-US" altLang="zh-CN" dirty="0" smtClean="0"/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72266" y="1845733"/>
                <a:ext cx="11784458" cy="4370131"/>
              </a:xfrm>
              <a:blipFill>
                <a:blip r:embed="rId2"/>
                <a:stretch>
                  <a:fillRect l="-1345" t="-1116" r="-11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3046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破解弱密码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练习</a:t>
            </a:r>
            <a:r>
              <a:rPr lang="en-US" altLang="zh-CN" dirty="0" smtClean="0"/>
              <a:t>2-5 </a:t>
            </a:r>
            <a:r>
              <a:rPr lang="zh-CN" altLang="en-US" dirty="0" smtClean="0"/>
              <a:t>一个字母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练习</a:t>
            </a:r>
            <a:r>
              <a:rPr lang="en-US" altLang="zh-CN" dirty="0" smtClean="0"/>
              <a:t>2-6 </a:t>
            </a:r>
            <a:r>
              <a:rPr lang="zh-CN" altLang="en-US" dirty="0" smtClean="0"/>
              <a:t>一个字母集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练习</a:t>
            </a:r>
            <a:r>
              <a:rPr lang="en-US" altLang="zh-CN" dirty="0" smtClean="0"/>
              <a:t>2-7  </a:t>
            </a:r>
            <a:r>
              <a:rPr lang="zh-CN" altLang="en-US" dirty="0" smtClean="0"/>
              <a:t>密码长度对攻击时间的</a:t>
            </a:r>
            <a:r>
              <a:rPr lang="zh-CN" altLang="en-US" dirty="0" smtClean="0"/>
              <a:t>影响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/>
              <a:t>https://github.com/rheajiang/CryptographyInPython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3762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工作量证明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难题： 找到一个特殊的</a:t>
            </a:r>
            <a:r>
              <a:rPr lang="en-US" altLang="zh-CN" dirty="0" smtClean="0"/>
              <a:t>SHA-256</a:t>
            </a:r>
            <a:r>
              <a:rPr lang="zh-CN" altLang="en-US" dirty="0" smtClean="0"/>
              <a:t>哈希值，小于某个阈值的值</a:t>
            </a:r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Picture 2" descr="https://img-blog.csdnimg.cn/20201012205047492.png?x-oss-process=image/watermark,type_ZmFuZ3poZW5naGVpdGk,shadow_10,text_aHR0cHM6Ly9ibG9nLmNzZG4ubmV0L3FxXzM4NDkxODc1,size_16,color_FFFFFF,t_70#pic_cente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" t="4442" r="3006" b="3356"/>
          <a:stretch/>
        </p:blipFill>
        <p:spPr bwMode="auto">
          <a:xfrm>
            <a:off x="1351051" y="2275726"/>
            <a:ext cx="7417942" cy="4012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109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6719" y="739020"/>
            <a:ext cx="10938894" cy="972657"/>
          </a:xfrm>
        </p:spPr>
        <p:txBody>
          <a:bodyPr/>
          <a:lstStyle/>
          <a:p>
            <a:r>
              <a:rPr lang="zh-CN" altLang="en-US" dirty="0" smtClean="0"/>
              <a:t>抗强碰撞安全性分析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1" y="1921708"/>
            <a:ext cx="6513523" cy="3400305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内容占位符 7"/>
              <p:cNvSpPr>
                <a:spLocks noGrp="1"/>
              </p:cNvSpPr>
              <p:nvPr>
                <p:ph sz="half" idx="2"/>
              </p:nvPr>
            </p:nvSpPr>
            <p:spPr>
              <a:xfrm>
                <a:off x="6916808" y="1845737"/>
                <a:ext cx="4972693" cy="4023359"/>
              </a:xfrm>
              <a:ln w="3175">
                <a:solidFill>
                  <a:schemeClr val="tx1"/>
                </a:solidFill>
              </a:ln>
            </p:spPr>
            <p:txBody>
              <a:bodyPr>
                <a:normAutofit fontScale="92500" lnSpcReduction="20000"/>
              </a:bodyPr>
              <a:lstStyle/>
              <a:p>
                <a:r>
                  <a:rPr lang="zh-CN" altLang="en-US" dirty="0" smtClean="0"/>
                  <a:t>每个人的生日看成在</a:t>
                </a:r>
                <a:r>
                  <a:rPr lang="en-US" altLang="zh-CN" dirty="0" smtClean="0"/>
                  <a:t>{1,…,365}</a:t>
                </a:r>
                <a:r>
                  <a:rPr lang="zh-CN" altLang="en-US" dirty="0" smtClean="0"/>
                  <a:t>中的随机变量，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dirty="0" smtClean="0"/>
                  <a:t>个人的生日互不相同的概率为：</a:t>
                </a:r>
                <a:endParaRPr lang="en-US" altLang="zh-CN" dirty="0" smtClean="0"/>
              </a:p>
              <a:p>
                <a:endParaRPr lang="en-US" altLang="zh-CN" dirty="0"/>
              </a:p>
              <a:p>
                <a:endParaRPr lang="en-US" altLang="zh-CN" dirty="0" smtClean="0"/>
              </a:p>
              <a:p>
                <a:endParaRPr lang="en-US" altLang="zh-CN" dirty="0"/>
              </a:p>
              <a:p>
                <a:r>
                  <a:rPr lang="zh-CN" altLang="en-US" dirty="0" smtClean="0"/>
                  <a:t>当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b="1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1" i="1" dirty="0" smtClean="0">
                        <a:latin typeface="Cambria Math" panose="02040503050406030204" pitchFamily="18" charset="0"/>
                      </a:rPr>
                      <m:t>𝟐𝟑</m:t>
                    </m:r>
                    <m:r>
                      <a:rPr lang="zh-CN" altLang="en-US" i="1" dirty="0">
                        <a:latin typeface="Cambria Math" panose="02040503050406030204" pitchFamily="18" charset="0"/>
                      </a:rPr>
                      <m:t>时</m:t>
                    </m:r>
                  </m:oMath>
                </a14:m>
                <a:r>
                  <a:rPr lang="zh-CN" altLang="en-US" dirty="0" smtClean="0"/>
                  <a:t>，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b="1" i="1" dirty="0" smtClean="0">
                        <a:latin typeface="Cambria Math" panose="02040503050406030204" pitchFamily="18" charset="0"/>
                      </a:rPr>
                      <m:t>𝒌</m:t>
                    </m:r>
                    <m:r>
                      <a:rPr lang="en-US" altLang="zh-CN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altLang="zh-CN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  <m:r>
                      <a:rPr lang="en-US" altLang="zh-CN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lang="en-US" altLang="zh-CN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𝟒𝟗𝟐𝟕</m:t>
                    </m:r>
                  </m:oMath>
                </a14:m>
                <a:endParaRPr lang="en-US" altLang="zh-CN" b="1" dirty="0" smtClean="0">
                  <a:ea typeface="Cambria Math" panose="02040503050406030204" pitchFamily="18" charset="0"/>
                </a:endParaRPr>
              </a:p>
              <a:p>
                <a:r>
                  <a:rPr lang="zh-CN" altLang="en-US" dirty="0" smtClean="0"/>
                  <a:t>因此</a:t>
                </a:r>
                <a:r>
                  <a:rPr lang="en-US" altLang="zh-CN" dirty="0" smtClean="0"/>
                  <a:t>23</a:t>
                </a:r>
                <a:r>
                  <a:rPr lang="zh-CN" altLang="en-US" dirty="0" smtClean="0"/>
                  <a:t>个人中至少有两人生日相同的概率为：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𝒌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  <m:r>
                      <a:rPr lang="en-US" altLang="zh-CN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  <m:r>
                      <a:rPr lang="en-US" altLang="zh-CN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𝟓𝟎𝟕𝟑</m:t>
                    </m:r>
                    <m:r>
                      <a:rPr lang="en-US" altLang="zh-CN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f>
                      <m:fPr>
                        <m:ctrlPr>
                          <a:rPr lang="en-US" altLang="zh-CN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zh-CN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den>
                    </m:f>
                    <m:r>
                      <a:rPr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，</m:t>
                    </m:r>
                    <m:r>
                      <a:rPr lang="en-US" altLang="zh-CN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𝟏𝟎𝟎</m:t>
                    </m:r>
                    <m:r>
                      <a:rPr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个人</m:t>
                    </m:r>
                    <m:r>
                      <a:rPr lang="zh-CN" alt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时</m:t>
                    </m:r>
                  </m:oMath>
                </a14:m>
                <a:r>
                  <a:rPr lang="zh-CN" altLang="en-US" dirty="0" smtClean="0">
                    <a:ea typeface="Cambria Math" panose="02040503050406030204" pitchFamily="18" charset="0"/>
                  </a:rPr>
                  <a:t>概率几乎为</a:t>
                </a:r>
                <a:r>
                  <a:rPr lang="en-US" altLang="zh-CN" dirty="0" smtClean="0">
                    <a:ea typeface="Cambria Math" panose="02040503050406030204" pitchFamily="18" charset="0"/>
                  </a:rPr>
                  <a:t>1.</a:t>
                </a:r>
              </a:p>
              <a:p>
                <a:r>
                  <a:rPr lang="zh-CN" altLang="en-US" dirty="0" smtClean="0">
                    <a:ea typeface="Cambria Math" panose="02040503050406030204" pitchFamily="18" charset="0"/>
                  </a:rPr>
                  <a:t>如果从</a:t>
                </a: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zh-CN" altLang="en-US" dirty="0" smtClean="0">
                    <a:ea typeface="Cambria Math" panose="02040503050406030204" pitchFamily="18" charset="0"/>
                  </a:rPr>
                  <a:t>个人中抽出一个人，找到一个与他生日相同的人的概率就是</a:t>
                </a:r>
                <a:r>
                  <a:rPr lang="en-US" altLang="zh-CN" dirty="0" smtClean="0">
                    <a:ea typeface="Cambria Math" panose="02040503050406030204" pitchFamily="18" charset="0"/>
                  </a:rPr>
                  <a:t>1/365</a:t>
                </a:r>
                <a:endParaRPr lang="en-US" altLang="zh-CN" dirty="0">
                  <a:ea typeface="Cambria Math" panose="02040503050406030204" pitchFamily="18" charset="0"/>
                </a:endParaRPr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8" name="内容占位符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916808" y="1845737"/>
                <a:ext cx="4972693" cy="4023359"/>
              </a:xfrm>
              <a:blipFill>
                <a:blip r:embed="rId3"/>
                <a:stretch>
                  <a:fillRect l="-1225" t="-2572" r="-4289"/>
                </a:stretch>
              </a:blipFill>
              <a:ln w="31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265" y="2635323"/>
            <a:ext cx="4490312" cy="93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045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抗强碰撞安全性分析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62" y="1792842"/>
            <a:ext cx="8337014" cy="410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32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哈希算法</a:t>
            </a:r>
            <a:r>
              <a:rPr lang="en-US" altLang="zh-CN" dirty="0" smtClean="0"/>
              <a:t>—MD</a:t>
            </a:r>
            <a:r>
              <a:rPr lang="zh-CN" altLang="en-US" dirty="0" smtClean="0"/>
              <a:t>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88" y="1628452"/>
            <a:ext cx="10972800" cy="46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11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哈希算法</a:t>
            </a:r>
            <a:r>
              <a:rPr lang="en-US" altLang="zh-CN" dirty="0" smtClean="0"/>
              <a:t>—SHA</a:t>
            </a:r>
            <a:r>
              <a:rPr lang="zh-CN" altLang="en-US" dirty="0" smtClean="0"/>
              <a:t>系列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 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25" y="1550388"/>
            <a:ext cx="10808414" cy="476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51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推荐使用的</a:t>
            </a:r>
            <a:r>
              <a:rPr lang="en-US" altLang="zh-CN" dirty="0" smtClean="0"/>
              <a:t>Hash</a:t>
            </a:r>
            <a:r>
              <a:rPr lang="zh-CN" altLang="en-US" dirty="0" smtClean="0"/>
              <a:t>算法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51" y="1789754"/>
            <a:ext cx="9171109" cy="4544263"/>
          </a:xfrm>
        </p:spPr>
      </p:pic>
    </p:spTree>
    <p:extLst>
      <p:ext uri="{BB962C8B-B14F-4D97-AF65-F5344CB8AC3E}">
        <p14:creationId xmlns:p14="http://schemas.microsoft.com/office/powerpoint/2010/main" val="3516902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哈希函数构造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6" t="2292" r="1818"/>
          <a:stretch/>
        </p:blipFill>
        <p:spPr>
          <a:xfrm>
            <a:off x="-5137" y="1776746"/>
            <a:ext cx="6929920" cy="41613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" t="2777" r="3658" b="23763"/>
          <a:stretch/>
        </p:blipFill>
        <p:spPr>
          <a:xfrm>
            <a:off x="6040425" y="3405784"/>
            <a:ext cx="6000887" cy="282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76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哈希函数</a:t>
            </a:r>
            <a:r>
              <a:rPr lang="zh-CN" altLang="en-US" dirty="0" smtClean="0"/>
              <a:t>构造</a:t>
            </a:r>
            <a:r>
              <a:rPr lang="en-US" altLang="zh-CN" dirty="0" smtClean="0"/>
              <a:t>-</a:t>
            </a:r>
            <a:r>
              <a:rPr lang="zh-CN" altLang="en-US" dirty="0" smtClean="0"/>
              <a:t>消息填充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88"/>
          <a:stretch/>
        </p:blipFill>
        <p:spPr>
          <a:xfrm>
            <a:off x="391922" y="1941702"/>
            <a:ext cx="6625327" cy="3349489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811" y="2681555"/>
            <a:ext cx="5208189" cy="292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345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橙红色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1536</TotalTime>
  <Words>1052</Words>
  <Application>Microsoft Office PowerPoint</Application>
  <PresentationFormat>宽屏</PresentationFormat>
  <Paragraphs>143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黑体</vt:lpstr>
      <vt:lpstr>宋体</vt:lpstr>
      <vt:lpstr>Arial</vt:lpstr>
      <vt:lpstr>Calibri</vt:lpstr>
      <vt:lpstr>Cambria Math</vt:lpstr>
      <vt:lpstr>Times New Roman</vt:lpstr>
      <vt:lpstr>Wingdings</vt:lpstr>
      <vt:lpstr>回顾</vt:lpstr>
      <vt:lpstr>第2章 哈希编程</vt:lpstr>
      <vt:lpstr>哈希函数</vt:lpstr>
      <vt:lpstr>抗强碰撞安全性分析</vt:lpstr>
      <vt:lpstr>抗强碰撞安全性分析</vt:lpstr>
      <vt:lpstr>哈希算法—MD族</vt:lpstr>
      <vt:lpstr>哈希算法—SHA系列</vt:lpstr>
      <vt:lpstr>推荐使用的Hash算法</vt:lpstr>
      <vt:lpstr>哈希函数构造</vt:lpstr>
      <vt:lpstr>哈希函数构造-消息填充</vt:lpstr>
      <vt:lpstr>压缩函数</vt:lpstr>
      <vt:lpstr>SHA系列算法对比</vt:lpstr>
      <vt:lpstr>Hash编程实现</vt:lpstr>
      <vt:lpstr>Hash编程实现</vt:lpstr>
      <vt:lpstr>使用算法SHA-256及以上</vt:lpstr>
      <vt:lpstr>各种哈希算法的破解难度</vt:lpstr>
      <vt:lpstr>用户口令哈希处理</vt:lpstr>
      <vt:lpstr>口令加盐</vt:lpstr>
      <vt:lpstr>scrypt参数说明</vt:lpstr>
      <vt:lpstr>bcrypt简介</vt:lpstr>
      <vt:lpstr>破解弱密码</vt:lpstr>
      <vt:lpstr>工作量证明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第2章 哈希</dc:title>
  <dc:creator>jyl</dc:creator>
  <cp:lastModifiedBy>jyl</cp:lastModifiedBy>
  <cp:revision>56</cp:revision>
  <dcterms:created xsi:type="dcterms:W3CDTF">2021-08-06T08:55:45Z</dcterms:created>
  <dcterms:modified xsi:type="dcterms:W3CDTF">2021-10-08T03:56:20Z</dcterms:modified>
</cp:coreProperties>
</file>

<file path=docProps/thumbnail.jpeg>
</file>